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14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2%D8%B7%D8%A8%D9%8A%D8%A9" TargetMode="External"/><Relationship Id="rId3" Type="http://schemas.openxmlformats.org/officeDocument/2006/relationships/hyperlink" Target="https://ar.wikipedia.org/wiki/%D8%A3%D9%84%D9%8A%D9%81%D8%A7%D8%AA%D9%8A" TargetMode="External"/><Relationship Id="rId7" Type="http://schemas.openxmlformats.org/officeDocument/2006/relationships/hyperlink" Target="https://ar.wikipedia.org/wiki/%D8%A3%D9%8A%D9%88%D9%86" TargetMode="External"/><Relationship Id="rId2" Type="http://schemas.openxmlformats.org/officeDocument/2006/relationships/hyperlink" Target="https://ar.wikipedia.org/wiki/%D8%B4%D9%81%D8%B1%D8%A9_%D8%AC%D9%8A%D9%86%D9%8A%D8%A9" TargetMode="External"/><Relationship Id="rId1" Type="http://schemas.openxmlformats.org/officeDocument/2006/relationships/slideLayout" Target="../slideLayouts/slideLayout1.xml"/><Relationship Id="rId6" Type="http://schemas.openxmlformats.org/officeDocument/2006/relationships/hyperlink" Target="https://ar.wikipedia.org/w/index.php?title=%D9%82%D8%B7%D8%A8%D9%8A%D8%A9_%D9%83%D9%87%D8%B1%D8%A8%D8%A7%D8%A6%D9%8A%D8%A9&amp;action=edit&amp;redlink=1" TargetMode="External"/><Relationship Id="rId5" Type="http://schemas.openxmlformats.org/officeDocument/2006/relationships/hyperlink" Target="https://ar.wikipedia.org/wiki/%D8%AD%D9%84%D9%82%D8%A9_%D8%BA%D9%8A%D8%B1_%D9%85%D8%AA%D8%AC%D8%A7%D9%86%D8%B3%D8%A9" TargetMode="External"/><Relationship Id="rId4" Type="http://schemas.openxmlformats.org/officeDocument/2006/relationships/hyperlink" Target="https://ar.wikipedia.org/wiki/%D8%A3%D8%B1%D9%88%D9%85%D8%A7%D8%AA%D9%8A%D8%A9" TargetMode="External"/><Relationship Id="rId9" Type="http://schemas.openxmlformats.org/officeDocument/2006/relationships/hyperlink" Target="https://ar.wikipedia.org/wiki/%D8%A7%D9%84%D9%85%D8%A7%D8%A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D%D9%85%D8%B6" TargetMode="External"/><Relationship Id="rId2" Type="http://schemas.openxmlformats.org/officeDocument/2006/relationships/hyperlink" Target="https://ar.wikipedia.org/wiki/%D9%82%D9%84%D9%88%D9%8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ar.wikipedia.org/wiki/%D8%A7%D9%84%D8%A3%D9%8A%D9%88%D9%86_%D8%A7%D9%84%D9%85%D8%B2%D8%AF%D9%88%D8%AC"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9%86%D8%B2%D8%B9_%D8%A7%D9%84%D8%A3%D9%85%D9%8A%D9%86" TargetMode="External"/><Relationship Id="rId2" Type="http://schemas.openxmlformats.org/officeDocument/2006/relationships/hyperlink" Target="https://ar.wikipedia.org/w/index.php?title=%D9%86%D8%B2%D8%B9_%D8%A7%D9%84%D9%83%D8%B1%D8%A8%D9%88%D9%83%D8%B3%D9%8A%D9%84&amp;action=edit&amp;redlink=1" TargetMode="External"/><Relationship Id="rId1" Type="http://schemas.openxmlformats.org/officeDocument/2006/relationships/slideLayout" Target="../slideLayouts/slideLayout1.xml"/><Relationship Id="rId5" Type="http://schemas.openxmlformats.org/officeDocument/2006/relationships/hyperlink" Target="https://ar.wikipedia.org/wiki/%D9%86%D9%82%D9%84_%D8%A7%D9%84%D8%A3%D9%85%D9%8A%D9%86" TargetMode="External"/><Relationship Id="rId4" Type="http://schemas.openxmlformats.org/officeDocument/2006/relationships/hyperlink" Target="https://ar.wikipedia.org/wiki/%D8%AF%D9%88%D8%B1%D8%A9_%D8%A7%D9%84%D9%8A%D9%88%D8%B1%D9%8A%D8%A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r.wikipedia.org/w/index.php?title=%D8%AA%D9%81%D8%A7%D8%B9%D9%84_%D8%B3%D8%A7%D9%86%D9%83%D8%B1&amp;action=edit&amp;redlink=1" TargetMode="External"/><Relationship Id="rId2" Type="http://schemas.openxmlformats.org/officeDocument/2006/relationships/hyperlink" Target="https://ar.wikipedia.org/w/index.php?title=%D9%86%D8%AA%D8%B1%D8%B2%D8%A9&amp;action=edit&amp;redlink=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ar.wikipedia.org/w/index.php?title=%D8%AA%D9%81%D8%A7%D8%B9%D9%84_%D8%A5%D9%8A%D8%AF%D9%85%D8%A7%D9%86&amp;action=edit&amp;redlink=1"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838200" y="2093655"/>
            <a:ext cx="7391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684713" algn="l"/>
              </a:tabLst>
            </a:pPr>
            <a:r>
              <a:rPr kumimoji="0" lang="ar-IQ" sz="8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التخليق الحيوي  </a:t>
            </a:r>
            <a:r>
              <a:rPr kumimoji="0" lang="en-US" sz="8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Biosynthesis</a:t>
            </a:r>
            <a:endParaRPr kumimoji="0" lang="en-US" sz="8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52400" y="457200"/>
            <a:ext cx="8763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IQ" sz="2400" b="1" dirty="0" smtClean="0">
                <a:solidFill>
                  <a:srgbClr val="FF0000"/>
                </a:solidFill>
                <a:latin typeface="Times New Roman" pitchFamily="18" charset="0"/>
                <a:ea typeface="Calibri" pitchFamily="34" charset="0"/>
                <a:cs typeface="Times New Roman" pitchFamily="18" charset="0"/>
              </a:rPr>
              <a:t>2.</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عائلة الاسبارتيت  </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Aspartate</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family   </a:t>
            </a:r>
            <a:endPar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 المادة الاولية لتخليق هذه العائلة هو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اوكزالواستيت</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Oxaloacetate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ويعتبر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Aspartate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المادة الاولية لتخليق الاحماض الامينية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Methionine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Threonine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ولتخليق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Asparagine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وتشترك في تخليق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(Lysine)</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Isoleucine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وان الخطوة الاولية هي فسفرة الـ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Aspartate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لتكوين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فوسفات</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الاسبارتيك</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واختزال هذا الناتج الى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اسبارتيك</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يسمى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الديهايد</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نتيجة بحث الصور عن ‪the threonine production from Aspartate diagram‬‏"/>
          <p:cNvPicPr/>
          <p:nvPr/>
        </p:nvPicPr>
        <p:blipFill>
          <a:blip r:embed="rId2" cstate="print"/>
          <a:srcRect/>
          <a:stretch>
            <a:fillRect/>
          </a:stretch>
        </p:blipFill>
        <p:spPr bwMode="auto">
          <a:xfrm>
            <a:off x="1219200" y="2819400"/>
            <a:ext cx="6781800" cy="40386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28600" y="1349276"/>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3.العائلة الحلقية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Aromatic family   </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 المادة الاولية لتخليق هذه العائلة هو </a:t>
            </a:r>
            <a:r>
              <a:rPr kumimoji="0" lang="ar-IQ" sz="24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ارثروز رابع الفوسفات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Eythrose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4-phosphate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التي يتم تخليقها في دورة كالفن اضافة الى الفوسفواينول بايروفيت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Phosphoenol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pyruvate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وهي احدى المواد التي تعوض عن المواد الوسط في دورة كربس تشمل هذه العائلة الاحماض الامينية  مثل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L-Tyrosine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L-Phenylalanine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Thyptophan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researchgate.net/profile/Vered_Tzin/publication/221803955/figure/fig2/AS:305558809792513@1449862305512/Figure-2-The-shikimate-pathway-Enzymes-involved-in-the-biosynthesis-of-chorismate.png"/>
          <p:cNvPicPr/>
          <p:nvPr/>
        </p:nvPicPr>
        <p:blipFill>
          <a:blip r:embed="rId2" cstate="print"/>
          <a:srcRect/>
          <a:stretch>
            <a:fillRect/>
          </a:stretch>
        </p:blipFill>
        <p:spPr bwMode="auto">
          <a:xfrm>
            <a:off x="1905001" y="152399"/>
            <a:ext cx="5791200" cy="5257801"/>
          </a:xfrm>
          <a:prstGeom prst="rect">
            <a:avLst/>
          </a:prstGeom>
          <a:noFill/>
          <a:ln w="9525">
            <a:noFill/>
            <a:miter lim="800000"/>
            <a:headEnd/>
            <a:tailEnd/>
          </a:ln>
        </p:spPr>
      </p:pic>
      <p:pic>
        <p:nvPicPr>
          <p:cNvPr id="3" name="Picture 2" descr="https://www.researchgate.net/profile/Vered_Tzin/publication/221803955/figure/fig3/AS:305558809792514@1449862305560/Figure-3-Chorismate-a-central-branch-point-metabolite-in-the-synthesis-of-aromatic.png"/>
          <p:cNvPicPr/>
          <p:nvPr/>
        </p:nvPicPr>
        <p:blipFill>
          <a:blip r:embed="rId3" cstate="print"/>
          <a:srcRect t="56190" r="13774"/>
          <a:stretch>
            <a:fillRect/>
          </a:stretch>
        </p:blipFill>
        <p:spPr bwMode="auto">
          <a:xfrm>
            <a:off x="1905000" y="5410200"/>
            <a:ext cx="5791200" cy="13716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04800" y="1082457"/>
            <a:ext cx="86106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4.عائلة السيرين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Serine family     </a:t>
            </a: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 المادة الاساسية لتخليق هذه العائلة هي </a:t>
            </a:r>
            <a:r>
              <a:rPr kumimoji="0" lang="ar-IQ" sz="28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ثالث فوسفات الكليسريت</a:t>
            </a:r>
            <a:r>
              <a:rPr kumimoji="0" lang="en-US" sz="28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3-Phosphoglycerate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والمادة التي تعتبر مفترق طرق لكل من الحامضين الامينيين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Glycine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Cysteine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هو الحامض الاميني</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L-Serine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اذ يدخل كجزء ثاني عند تخليق الحامض تربتوفان من العائلة الحلقية  . تشمل الاحماض الامينية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Tryptophan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Glycine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Cysteine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n\Desktop\Amino Acid Synthesis_files\new_pa2.gif"/>
          <p:cNvPicPr/>
          <p:nvPr/>
        </p:nvPicPr>
        <p:blipFill>
          <a:blip r:embed="rId2" cstate="print"/>
          <a:srcRect l="1317" t="1903" r="1949" b="2410"/>
          <a:stretch>
            <a:fillRect/>
          </a:stretch>
        </p:blipFill>
        <p:spPr bwMode="auto">
          <a:xfrm>
            <a:off x="685800" y="304800"/>
            <a:ext cx="7696200" cy="62484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228600" y="685800"/>
            <a:ext cx="8610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عائلة البايروفيت    </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Pyruvate</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family</a:t>
            </a: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 المادة الاولية لتخليق هذه العائلة هو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Pyruvate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تشمل هذه العائلة الاحماض الامينية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Valine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Alanine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Leucine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اذ يخلق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Alanine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بواسطة مجموعة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Lycine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من اي حامض اميني الى حامض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Pyruvic</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acid</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لقد وجدت هناك اختلافات في تخليق بعض الاحماض الامينية في الاحياء الاهوائية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2" name="Rectangle 4"/>
          <p:cNvSpPr>
            <a:spLocks noChangeArrowheads="1"/>
          </p:cNvSpPr>
          <p:nvPr/>
        </p:nvSpPr>
        <p:spPr bwMode="auto">
          <a:xfrm>
            <a:off x="0" y="580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38" descr="نتيجة بحث الصور عن ‪leucine synthesis‬‏"/>
          <p:cNvPicPr>
            <a:picLocks noChangeAspect="1" noChangeArrowheads="1"/>
          </p:cNvPicPr>
          <p:nvPr/>
        </p:nvPicPr>
        <p:blipFill>
          <a:blip r:embed="rId2" cstate="print">
            <a:lum bright="4000" contrast="8000"/>
          </a:blip>
          <a:srcRect/>
          <a:stretch>
            <a:fillRect/>
          </a:stretch>
        </p:blipFill>
        <p:spPr bwMode="auto">
          <a:xfrm>
            <a:off x="1295400" y="2667000"/>
            <a:ext cx="6210300" cy="4191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04800" y="381000"/>
            <a:ext cx="8610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تصنيف الاحماض الامينية </a:t>
            </a:r>
            <a:endParaRPr kumimoji="0" lang="en-US" sz="2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تقسم الأحماض الألفا-أمينية العشرون الموجودة في البروتينات، والمشفرة في</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tooltip="شفرة جينية"/>
              </a:rPr>
              <a:t>المعلومة الوراثية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إلى مجموعات حسب عدد من الخصائص الفيزيائية، الكيميائية والأحيائية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الطبيعة الكيميائيـة للسلسلة الجانبيـة</a:t>
            </a:r>
            <a:r>
              <a:rPr kumimoji="0" lang="en-US" sz="2400" b="1"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lvl="0" algn="just" rtl="1" eaLnBrk="0" fontAlgn="base" hangingPunct="0">
              <a:spcBef>
                <a:spcPct val="0"/>
              </a:spcBef>
              <a:spcAft>
                <a:spcPct val="0"/>
              </a:spcAf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بما أن المجموعة الجانبية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R</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b="1" dirty="0" smtClean="0">
                <a:latin typeface="Times New Roman" pitchFamily="18" charset="0"/>
                <a:ea typeface="Times New Roman" pitchFamily="18"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هي التي تحدد هوية الحمض الأميني، يمكن اذن تقسيم الأحماض الأمينية إلى ذات سلسلة هيدروكاربونية، اما</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أليفاتي"/>
              </a:rPr>
              <a:t>أليفاتية</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Aliphatic</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أو</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أروماتية"/>
              </a:rPr>
              <a:t>أروماتية</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Aromatic</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أو</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tooltip="حلقة غير متجانسة"/>
              </a:rPr>
              <a:t>مختلفة الحلقة</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Heterocyclic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القطبيـة الكهربائيـة </a:t>
            </a:r>
            <a:r>
              <a:rPr kumimoji="0" lang="ar-IQ"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endParaRPr>
          </a:p>
          <a:p>
            <a:pPr algn="just" rtl="1"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تقسم الأحماض الأمينية حسب</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6" tooltip="قطبية كهربائية (الصفحة غير موجودة)"/>
              </a:rPr>
              <a:t>قطبيتها الكهربائية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وذلك حسب حالة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7" tooltip="أيون"/>
              </a:rPr>
              <a:t>التأين</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إلى</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8" tooltip="قطبية"/>
              </a:rPr>
              <a:t>قطبية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Polar</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سالبة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أو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موجبة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الشحنة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أو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غير</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قطبية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Nonpolar</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عديمة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الشحنة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تحدد هذه الخاصية المهمة قابلية الأحماض الأمينية للانحلال في الماء (</a:t>
            </a:r>
            <a:r>
              <a:rPr kumimoji="0" lang="ar-IQ"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الماء هو محلول قطبي</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فتكون الأحماض الأمينية ذات المجموعات الجانبية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R</a:t>
            </a:r>
            <a:r>
              <a:rPr lang="en-US" sz="2400" b="1" dirty="0" smtClean="0">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القطبية متجاذبة مع الماء</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Hydrophilic</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وهي عادة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ar-IQ" sz="2400" b="1" dirty="0" smtClean="0"/>
              <a:t>ما تكون على الجزء الخارجي للبروتينات. بينما الأحماض الأمينية ذات السلاسل الجانبية غير القطبية، </a:t>
            </a:r>
            <a:r>
              <a:rPr lang="ar-IQ" sz="2400" b="1" dirty="0" smtClean="0">
                <a:solidFill>
                  <a:srgbClr val="FFC000"/>
                </a:solidFill>
              </a:rPr>
              <a:t>وغير</a:t>
            </a:r>
            <a:r>
              <a:rPr lang="ar-IQ" sz="2400" b="1" dirty="0" smtClean="0"/>
              <a:t> </a:t>
            </a:r>
            <a:r>
              <a:rPr lang="ar-IQ" sz="2400" b="1" dirty="0" smtClean="0">
                <a:solidFill>
                  <a:srgbClr val="FFC000"/>
                </a:solidFill>
              </a:rPr>
              <a:t>المتجاذبة</a:t>
            </a:r>
            <a:r>
              <a:rPr lang="ar-IQ" sz="2400" b="1" dirty="0" smtClean="0"/>
              <a:t> مع</a:t>
            </a:r>
            <a:r>
              <a:rPr lang="en-US" sz="2400" b="1" dirty="0" smtClean="0"/>
              <a:t> </a:t>
            </a:r>
            <a:r>
              <a:rPr lang="ar-IQ" sz="2400" b="1" dirty="0" smtClean="0">
                <a:hlinkClick r:id="rId9" tooltip="الماء"/>
              </a:rPr>
              <a:t>الماء</a:t>
            </a:r>
            <a:r>
              <a:rPr lang="en-US" sz="2400" b="1" dirty="0" smtClean="0"/>
              <a:t>  </a:t>
            </a:r>
            <a:r>
              <a:rPr lang="en-US" sz="2400" b="1" dirty="0" smtClean="0">
                <a:solidFill>
                  <a:srgbClr val="00B0F0"/>
                </a:solidFill>
              </a:rPr>
              <a:t>Hydrophobic</a:t>
            </a:r>
            <a:r>
              <a:rPr lang="ar-IQ" sz="2400" b="1" dirty="0" smtClean="0"/>
              <a:t>، تميل إلى التجمع للداخل</a:t>
            </a:r>
            <a:r>
              <a:rPr lang="en-US" sz="2400" b="1" dirty="0" smtClean="0"/>
              <a:t>.</a:t>
            </a:r>
            <a:endParaRPr lang="en-US" sz="2400" dirty="0" smtClean="0"/>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28600" y="522238"/>
            <a:ext cx="8915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400" b="1" i="0"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القاعديـة والحامضيـة</a:t>
            </a:r>
            <a:r>
              <a:rPr kumimoji="0" lang="ar-IQ"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rgbClr val="00B050"/>
              </a:solidFill>
              <a:effectLst/>
              <a:latin typeface="Arial" pitchFamily="34" charset="0"/>
              <a:cs typeface="Arial" pitchFamily="34" charset="0"/>
            </a:endParaRPr>
          </a:p>
          <a:p>
            <a:pPr lvl="0" algn="justLow" rtl="1" eaLnBrk="0" fontAlgn="base" hangingPunct="0">
              <a:spcBef>
                <a:spcPct val="0"/>
              </a:spcBef>
              <a:spcAft>
                <a:spcPct val="0"/>
              </a:spcAf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السلسلة الجانبي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R</a:t>
            </a:r>
            <a:r>
              <a:rPr lang="en-US" sz="2400" b="1" dirty="0" smtClean="0">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 الممكن أن تكون</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tooltip="قلوي"/>
              </a:rPr>
              <a:t>قاعدية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مثل حامض الليسين</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Lysine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أو الأرجنين</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Arginine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وهو شديد القاعدية، أو</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tooltip="حمض"/>
              </a:rPr>
              <a:t>حامضية</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مثل الكلوتاميت</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Glutamic</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acid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والأسبارتيت</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Aspartic</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acid</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أو متعادلة مثل الكليسين والليوسين</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Leucine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وعادة ما تكون الأحماض الأمينية ذات المجاميع الجانبية القاعدية والحامضية قطبية جدا وهي توجد بصورة كبيرة على سطح البروتينات المماس للماء</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6" name="Rectangle 2"/>
          <p:cNvSpPr>
            <a:spLocks noChangeArrowheads="1"/>
          </p:cNvSpPr>
          <p:nvPr/>
        </p:nvSpPr>
        <p:spPr bwMode="auto">
          <a:xfrm>
            <a:off x="228600" y="2919948"/>
            <a:ext cx="8686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1" fontAlgn="base" latinLnBrk="0" hangingPunct="1">
              <a:lnSpc>
                <a:spcPct val="100000"/>
              </a:lnSpc>
              <a:spcBef>
                <a:spcPct val="0"/>
              </a:spcBef>
              <a:spcAft>
                <a:spcPct val="0"/>
              </a:spcAft>
              <a:buClrTx/>
              <a:buSzTx/>
              <a:buFontTx/>
              <a:buNone/>
              <a:tabLst>
                <a:tab pos="914400" algn="l"/>
              </a:tabLst>
            </a:pPr>
            <a:r>
              <a:rPr kumimoji="0" lang="ar-IQ" sz="24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يمكن أيضا أن نقسم الأحماض الأمينية حسب</a:t>
            </a:r>
            <a:r>
              <a:rPr kumimoji="0" lang="en-US" sz="2400" b="1" i="0" u="sng" strike="noStrike" cap="none" normalizeH="0" baseline="0" dirty="0" smtClean="0">
                <a:ln>
                  <a:noFill/>
                </a:ln>
                <a:solidFill>
                  <a:srgbClr val="00B0F0"/>
                </a:solidFill>
                <a:effectLst/>
                <a:latin typeface="Calibri"/>
                <a:ea typeface="Calibri" pitchFamily="34" charset="0"/>
                <a:cs typeface="Times New Roman" pitchFamily="18" charset="0"/>
              </a:rPr>
              <a:t> </a:t>
            </a:r>
            <a:r>
              <a:rPr kumimoji="0" lang="ar-IQ" sz="24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أهميتها الغذائية وتوفرها الأحيائي</a:t>
            </a:r>
            <a:r>
              <a:rPr kumimoji="0" lang="en-US" sz="2400" b="1" i="0" u="sng" strike="noStrike" cap="none" normalizeH="0" baseline="0" dirty="0" smtClean="0">
                <a:ln>
                  <a:noFill/>
                </a:ln>
                <a:solidFill>
                  <a:srgbClr val="00B0F0"/>
                </a:solidFill>
                <a:effectLst/>
                <a:latin typeface="Calibri"/>
                <a:ea typeface="Calibri" pitchFamily="34" charset="0"/>
                <a:cs typeface="Times New Roman" pitchFamily="18" charset="0"/>
              </a:rPr>
              <a:t> </a:t>
            </a:r>
            <a:r>
              <a:rPr kumimoji="0" lang="ar-IQ" sz="24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إلى</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R="0" lvl="0" algn="just" defTabSz="914400" rtl="1" eaLnBrk="1" fontAlgn="base" latinLnBrk="0" hangingPunct="1">
              <a:lnSpc>
                <a:spcPct val="100000"/>
              </a:lnSpc>
              <a:spcBef>
                <a:spcPct val="0"/>
              </a:spcBef>
              <a:spcAft>
                <a:spcPct val="0"/>
              </a:spcAft>
              <a:buClrTx/>
              <a:buSzTx/>
              <a:buFontTx/>
              <a:buNone/>
              <a:tabLst>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1" algn="just" defTabSz="914400" rtl="1" eaLnBrk="0" fontAlgn="base" latinLnBrk="0" hangingPunct="0">
              <a:lnSpc>
                <a:spcPct val="100000"/>
              </a:lnSpc>
              <a:spcBef>
                <a:spcPct val="0"/>
              </a:spcBef>
              <a:spcAft>
                <a:spcPct val="0"/>
              </a:spcAft>
              <a:buClrTx/>
              <a:buSzTx/>
              <a:buFont typeface="Symbol" pitchFamily="18" charset="2"/>
              <a:buChar char=""/>
              <a:tabLst>
                <a:tab pos="914400" algn="l"/>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أحماض أمينية أساسية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Essential</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لا يصنعها الكائن الحي ، ويجب الحصول عليها من مصادر اخرى مثال،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الليوسين</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والليسين</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1" algn="just" defTabSz="914400" rtl="1" eaLnBrk="0" fontAlgn="base" latinLnBrk="0" hangingPunct="0">
              <a:lnSpc>
                <a:spcPct val="100000"/>
              </a:lnSpc>
              <a:spcBef>
                <a:spcPct val="0"/>
              </a:spcBef>
              <a:spcAft>
                <a:spcPct val="0"/>
              </a:spcAft>
              <a:buClrTx/>
              <a:buSzTx/>
              <a:buFont typeface="Symbol" pitchFamily="18" charset="2"/>
              <a:buChar char=""/>
              <a:tabLst>
                <a:tab pos="914400" algn="l"/>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أحماض أمينية شبه-أساسية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Semi-essential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يستطيع الكائن الحي  تخليقها ولكن ليس بكميات كافية، خاصة في مرحلة النمو، ويحبذ أن تتوفر في الغذاء مثل،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الأرجنين</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والهستيدين</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Histidine</a:t>
            </a:r>
            <a:r>
              <a:rPr kumimoji="0" lang="en-US"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rgbClr val="FFC000"/>
              </a:solidFill>
              <a:effectLst/>
              <a:latin typeface="Arial" pitchFamily="34" charset="0"/>
              <a:cs typeface="Arial" pitchFamily="34" charset="0"/>
            </a:endParaRPr>
          </a:p>
          <a:p>
            <a:pPr marL="0" marR="0" lvl="1" algn="just" defTabSz="914400" rtl="1" eaLnBrk="0" fontAlgn="base" latinLnBrk="0" hangingPunct="0">
              <a:lnSpc>
                <a:spcPct val="100000"/>
              </a:lnSpc>
              <a:spcBef>
                <a:spcPct val="0"/>
              </a:spcBef>
              <a:spcAft>
                <a:spcPct val="0"/>
              </a:spcAft>
              <a:buClrTx/>
              <a:buSzTx/>
              <a:buFont typeface="Symbol" pitchFamily="18" charset="2"/>
              <a:buChar char=""/>
              <a:tabLst>
                <a:tab pos="914400" algn="l"/>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أحماض أمينية غير أساسية</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Nonessential</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متوفرة في الكائن الحي  بكميات دائمة، ولا تستلزم تواجدها ضمن الغذاء  مثل، </a:t>
            </a:r>
            <a:r>
              <a:rPr kumimoji="0" lang="ar-IQ"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الجليسين والبرولين</a:t>
            </a: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Proline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R="0" lvl="0" algn="just" defTabSz="914400" rtl="0" eaLnBrk="0" fontAlgn="base" latinLnBrk="0" hangingPunct="0">
              <a:lnSpc>
                <a:spcPct val="100000"/>
              </a:lnSpc>
              <a:spcBef>
                <a:spcPct val="0"/>
              </a:spcBef>
              <a:spcAft>
                <a:spcPct val="0"/>
              </a:spcAft>
              <a:buClrTx/>
              <a:buSzTx/>
              <a:buFontTx/>
              <a:buNone/>
              <a:tabLst>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28600" y="827544"/>
            <a:ext cx="8610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الرابط البيبتيدي</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وهي الروابط التي تتشكل بين جزيئتين عندما تتفاعل مجموعة الكربوكسيل للجزيئة الأولى مع مجموعة الامينو للجزيئة الثانية محررة جزيئة الماء</a:t>
            </a:r>
            <a:r>
              <a:rPr kumimoji="0" lang="en-US"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a:t>
            </a:r>
            <a:r>
              <a:rPr kumimoji="0" lang="en-US"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ويدعى هذا </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التفاعل </a:t>
            </a:r>
            <a:r>
              <a:rPr kumimoji="0" lang="ar-IQ"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بالتآلف</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الجاف</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وكذلك يسمى (تفاعل التكثيف) ويحدث بين الأحماض الامينية. أن الآصرة الناتجة من هذا التفاعل وهي</a:t>
            </a:r>
            <a:r>
              <a:rPr kumimoji="0" lang="en-US"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CO-NH</a:t>
            </a:r>
            <a:r>
              <a:rPr kumimoji="0" lang="en-US"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تسمى الاصرة البيبتيدية وتدعى الجزيئة الناتجة بالأميد، </a:t>
            </a:r>
            <a:r>
              <a:rPr kumimoji="0" lang="ar-IQ"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و</a:t>
            </a:r>
            <a:r>
              <a:rPr kumimoji="0" lang="ar-IQ"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ألاميدات</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مركبات عضوية تحتوي مجموعة وظيفية تدعى </a:t>
            </a:r>
            <a:r>
              <a:rPr kumimoji="0" lang="ar-IQ" sz="2400" b="1" i="0" u="sng"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الاميد</a:t>
            </a:r>
            <a:r>
              <a:rPr kumimoji="0" lang="ar-IQ" sz="24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وهي عبارة عن زمرة </a:t>
            </a: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كربونيل متصلة بزمرة أمين</a:t>
            </a:r>
            <a:r>
              <a:rPr kumimoji="0" lang="en-US"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en-US" sz="2400" b="1" i="0" u="sng"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rgbClr val="FFFF00"/>
              </a:solidFill>
              <a:effectLst/>
              <a:latin typeface="Arial" pitchFamily="34" charset="0"/>
              <a:cs typeface="Arial" pitchFamily="34" charset="0"/>
            </a:endParaRPr>
          </a:p>
        </p:txBody>
      </p:sp>
      <p:pic>
        <p:nvPicPr>
          <p:cNvPr id="3" name="Picture 2" descr="ملف:Peptidformationball ar.svg"/>
          <p:cNvPicPr/>
          <p:nvPr/>
        </p:nvPicPr>
        <p:blipFill>
          <a:blip r:embed="rId2" cstate="print"/>
          <a:srcRect/>
          <a:stretch>
            <a:fillRect/>
          </a:stretch>
        </p:blipFill>
        <p:spPr bwMode="auto">
          <a:xfrm>
            <a:off x="228600" y="3583456"/>
            <a:ext cx="8915400" cy="3198344"/>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179016"/>
            <a:ext cx="8686800" cy="4154984"/>
          </a:xfrm>
          <a:prstGeom prst="rect">
            <a:avLst/>
          </a:prstGeom>
        </p:spPr>
        <p:txBody>
          <a:bodyPr wrap="square">
            <a:spAutoFit/>
          </a:bodyPr>
          <a:lstStyle/>
          <a:p>
            <a:pPr lvl="0" algn="justLow" rtl="1" fontAlgn="base">
              <a:spcBef>
                <a:spcPct val="0"/>
              </a:spcBef>
              <a:spcAft>
                <a:spcPct val="0"/>
              </a:spcAft>
            </a:pPr>
            <a:r>
              <a:rPr lang="ar-IQ" sz="2400" b="1" u="sng" dirty="0" smtClean="0">
                <a:solidFill>
                  <a:srgbClr val="FF0000"/>
                </a:solidFill>
                <a:latin typeface="Cambria" pitchFamily="18" charset="0"/>
                <a:ea typeface="Calibri" pitchFamily="34" charset="0"/>
                <a:cs typeface="Times New Roman" pitchFamily="18" charset="0"/>
              </a:rPr>
              <a:t>التفاعلات الكيميائية </a:t>
            </a:r>
            <a:r>
              <a:rPr lang="ar-IQ" sz="2400" b="1" dirty="0" smtClean="0">
                <a:solidFill>
                  <a:srgbClr val="FF0000"/>
                </a:solidFill>
                <a:latin typeface="Cambria" pitchFamily="18" charset="0"/>
                <a:ea typeface="Calibri" pitchFamily="34" charset="0"/>
                <a:cs typeface="Times New Roman" pitchFamily="18" charset="0"/>
              </a:rPr>
              <a:t>:</a:t>
            </a:r>
          </a:p>
          <a:p>
            <a:pPr lvl="0" algn="justLow" rtl="1" fontAlgn="base">
              <a:spcBef>
                <a:spcPct val="0"/>
              </a:spcBef>
              <a:spcAft>
                <a:spcPct val="0"/>
              </a:spcAft>
            </a:pPr>
            <a:endParaRPr lang="en-US" sz="2400" b="1" dirty="0" smtClean="0">
              <a:solidFill>
                <a:srgbClr val="4F81BD"/>
              </a:solidFill>
              <a:latin typeface="Cambria" pitchFamily="18" charset="0"/>
              <a:ea typeface="Times New Roman" pitchFamily="18" charset="0"/>
              <a:cs typeface="Times New Roman" pitchFamily="18" charset="0"/>
            </a:endParaRPr>
          </a:p>
          <a:p>
            <a:pPr lvl="0" algn="justLow" rtl="1" eaLnBrk="0" fontAlgn="base" hangingPunct="0">
              <a:spcBef>
                <a:spcPct val="0"/>
              </a:spcBef>
              <a:spcAft>
                <a:spcPct val="0"/>
              </a:spcAft>
            </a:pPr>
            <a:r>
              <a:rPr lang="ar-IQ" sz="2400" b="1" dirty="0" smtClean="0">
                <a:solidFill>
                  <a:srgbClr val="00B0F0"/>
                </a:solidFill>
                <a:latin typeface="Times New Roman" pitchFamily="18" charset="0"/>
                <a:ea typeface="Calibri" pitchFamily="34" charset="0"/>
                <a:cs typeface="Times New Roman" pitchFamily="18" charset="0"/>
              </a:rPr>
              <a:t>1.</a:t>
            </a:r>
            <a:r>
              <a:rPr lang="en-US" sz="2400" b="1" dirty="0" smtClean="0">
                <a:solidFill>
                  <a:srgbClr val="00B0F0"/>
                </a:solidFill>
                <a:latin typeface="Times New Roman" pitchFamily="18" charset="0"/>
                <a:ea typeface="Calibri" pitchFamily="34" charset="0"/>
                <a:cs typeface="Times New Roman" pitchFamily="18" charset="0"/>
              </a:rPr>
              <a:t> </a:t>
            </a:r>
            <a:r>
              <a:rPr lang="ar-IQ" sz="2400" b="1" u="sng" dirty="0" smtClean="0">
                <a:solidFill>
                  <a:srgbClr val="00B0F0"/>
                </a:solidFill>
                <a:latin typeface="Times New Roman" pitchFamily="18" charset="0"/>
                <a:ea typeface="Calibri" pitchFamily="34" charset="0"/>
                <a:cs typeface="Times New Roman" pitchFamily="18" charset="0"/>
              </a:rPr>
              <a:t>الخواص الأيونية للحوامض الامينية</a:t>
            </a:r>
            <a:r>
              <a:rPr lang="en-US" sz="2400" b="1" dirty="0" smtClean="0">
                <a:solidFill>
                  <a:srgbClr val="00B0F0"/>
                </a:solidFill>
                <a:latin typeface="Times New Roman" pitchFamily="18" charset="0"/>
                <a:ea typeface="Calibri" pitchFamily="34" charset="0"/>
                <a:cs typeface="Times New Roman" pitchFamily="18" charset="0"/>
              </a:rPr>
              <a:t>: </a:t>
            </a:r>
            <a:endParaRPr lang="ar-IQ" sz="2400" b="1" dirty="0" smtClean="0">
              <a:solidFill>
                <a:srgbClr val="00B0F0"/>
              </a:solidFill>
              <a:latin typeface="Times New Roman" pitchFamily="18" charset="0"/>
              <a:ea typeface="Calibri" pitchFamily="34" charset="0"/>
              <a:cs typeface="Times New Roman" pitchFamily="18" charset="0"/>
            </a:endParaRPr>
          </a:p>
          <a:p>
            <a:pPr lvl="0" algn="justLow" rtl="1"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justLow" rtl="1" eaLnBrk="0" fontAlgn="base" hangingPunct="0">
              <a:spcBef>
                <a:spcPct val="0"/>
              </a:spcBef>
              <a:spcAft>
                <a:spcPct val="0"/>
              </a:spcAft>
            </a:pPr>
            <a:r>
              <a:rPr lang="ar-IQ" sz="2400" b="1" dirty="0" smtClean="0">
                <a:latin typeface="Times New Roman" pitchFamily="18" charset="0"/>
                <a:ea typeface="Calibri" pitchFamily="34" charset="0"/>
                <a:cs typeface="Times New Roman" pitchFamily="18" charset="0"/>
              </a:rPr>
              <a:t>بالنظر لاحتواء الحوامض الامينية على مجموعتين الأمين والكاربوكسيل لذا فأنها تعتبر ثنائية القطب أي تعمل كحامض أو كقاعدة وتسمى امفوتيرية أي تفقد وتكتسب بروتون لذلك تكون على صورة ما يسمى</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hlinkClick r:id="rId2" tooltip="الأيون المزدوج"/>
              </a:rPr>
              <a:t>بالأيون المزدوج</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rPr>
              <a:t>وهو أيون ناتج عن منح مجموعة الكربوكسيل بروتونها لمجموعة الأمين لهذا فانها إذا وضعت في محاليل حامضية قوية</a:t>
            </a:r>
            <a:r>
              <a:rPr lang="en-US" sz="2400" b="1" dirty="0" smtClean="0">
                <a:latin typeface="Times New Roman" pitchFamily="18" charset="0"/>
                <a:ea typeface="Calibri" pitchFamily="34" charset="0"/>
                <a:cs typeface="Times New Roman" pitchFamily="18" charset="0"/>
              </a:rPr>
              <a:t> </a:t>
            </a:r>
            <a:r>
              <a:rPr lang="en-US" sz="2400" b="1" dirty="0" smtClean="0">
                <a:solidFill>
                  <a:srgbClr val="FF0000"/>
                </a:solidFill>
                <a:latin typeface="Times New Roman" pitchFamily="18" charset="0"/>
                <a:ea typeface="Calibri" pitchFamily="34" charset="0"/>
                <a:cs typeface="Times New Roman" pitchFamily="18" charset="0"/>
              </a:rPr>
              <a:t>PH = 1 </a:t>
            </a:r>
            <a:r>
              <a:rPr lang="ar-IQ" sz="2400" b="1" dirty="0" smtClean="0">
                <a:latin typeface="Times New Roman" pitchFamily="18" charset="0"/>
                <a:ea typeface="Calibri" pitchFamily="34" charset="0"/>
                <a:cs typeface="Times New Roman" pitchFamily="18" charset="0"/>
              </a:rPr>
              <a:t>تتقبل بروتون وتشحن (</a:t>
            </a:r>
            <a:r>
              <a:rPr lang="ar-IQ" sz="2400" b="1" dirty="0" smtClean="0">
                <a:solidFill>
                  <a:srgbClr val="FF0000"/>
                </a:solidFill>
                <a:latin typeface="Times New Roman" pitchFamily="18" charset="0"/>
                <a:ea typeface="Calibri" pitchFamily="34" charset="0"/>
                <a:cs typeface="Times New Roman" pitchFamily="18" charset="0"/>
              </a:rPr>
              <a:t>+</a:t>
            </a:r>
            <a:r>
              <a:rPr lang="ar-IQ" sz="2400" b="1" dirty="0" smtClean="0">
                <a:latin typeface="Times New Roman" pitchFamily="18" charset="0"/>
                <a:ea typeface="Calibri" pitchFamily="34" charset="0"/>
                <a:cs typeface="Times New Roman" pitchFamily="18" charset="0"/>
              </a:rPr>
              <a:t>) واذا وضعت في محاليل قاعدية قوية تفقد بروتون وتنشحن (</a:t>
            </a:r>
            <a:r>
              <a:rPr lang="ar-IQ" sz="2400" b="1" dirty="0" smtClean="0">
                <a:solidFill>
                  <a:srgbClr val="FF0000"/>
                </a:solidFill>
                <a:latin typeface="Times New Roman" pitchFamily="18" charset="0"/>
                <a:ea typeface="Calibri" pitchFamily="34" charset="0"/>
                <a:cs typeface="Times New Roman" pitchFamily="18" charset="0"/>
              </a:rPr>
              <a:t>-</a:t>
            </a:r>
            <a:r>
              <a:rPr lang="ar-IQ" sz="2400" b="1" dirty="0" smtClean="0">
                <a:latin typeface="Times New Roman" pitchFamily="18" charset="0"/>
                <a:ea typeface="Calibri" pitchFamily="34" charset="0"/>
                <a:cs typeface="Times New Roman" pitchFamily="18" charset="0"/>
              </a:rPr>
              <a:t>) اما في نقطة التعادل الكهربائي</a:t>
            </a:r>
            <a:r>
              <a:rPr lang="en-US" sz="2400" b="1" dirty="0" smtClean="0">
                <a:latin typeface="Times New Roman" pitchFamily="18" charset="0"/>
                <a:ea typeface="Calibri" pitchFamily="34" charset="0"/>
                <a:cs typeface="Times New Roman" pitchFamily="18" charset="0"/>
              </a:rPr>
              <a:t> (</a:t>
            </a:r>
            <a:r>
              <a:rPr lang="en-US" sz="2400" b="1" dirty="0" smtClean="0">
                <a:solidFill>
                  <a:srgbClr val="FF0000"/>
                </a:solidFill>
                <a:latin typeface="Times New Roman" pitchFamily="18" charset="0"/>
                <a:ea typeface="Calibri" pitchFamily="34" charset="0"/>
                <a:cs typeface="Times New Roman" pitchFamily="18" charset="0"/>
              </a:rPr>
              <a:t>Pl-</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rPr>
              <a:t>هي النقطة التي تتساوى فيها عدد (</a:t>
            </a:r>
            <a:r>
              <a:rPr lang="ar-IQ" sz="2400" b="1" dirty="0" smtClean="0">
                <a:solidFill>
                  <a:srgbClr val="FFC000"/>
                </a:solidFill>
                <a:latin typeface="Times New Roman" pitchFamily="18" charset="0"/>
                <a:ea typeface="Calibri" pitchFamily="34" charset="0"/>
                <a:cs typeface="Times New Roman" pitchFamily="18" charset="0"/>
              </a:rPr>
              <a:t>+</a:t>
            </a:r>
            <a:r>
              <a:rPr lang="ar-IQ" sz="2400" b="1" dirty="0" smtClean="0">
                <a:latin typeface="Times New Roman" pitchFamily="18" charset="0"/>
                <a:ea typeface="Calibri" pitchFamily="34" charset="0"/>
                <a:cs typeface="Times New Roman" pitchFamily="18" charset="0"/>
              </a:rPr>
              <a:t>) مع (</a:t>
            </a:r>
            <a:r>
              <a:rPr lang="ar-IQ" sz="2400" b="1" dirty="0" smtClean="0">
                <a:solidFill>
                  <a:srgbClr val="FF0000"/>
                </a:solidFill>
                <a:latin typeface="Times New Roman" pitchFamily="18" charset="0"/>
                <a:ea typeface="Calibri" pitchFamily="34" charset="0"/>
                <a:cs typeface="Times New Roman" pitchFamily="18" charset="0"/>
              </a:rPr>
              <a:t>-</a:t>
            </a:r>
            <a:r>
              <a:rPr lang="ar-IQ" sz="2400" b="1" dirty="0" smtClean="0">
                <a:latin typeface="Times New Roman" pitchFamily="18" charset="0"/>
                <a:ea typeface="Calibri" pitchFamily="34" charset="0"/>
                <a:cs typeface="Times New Roman" pitchFamily="18" charset="0"/>
              </a:rPr>
              <a:t>) وتكون</a:t>
            </a:r>
            <a:r>
              <a:rPr lang="en-US" sz="2400" b="1" dirty="0" smtClean="0">
                <a:latin typeface="Times New Roman" pitchFamily="18" charset="0"/>
                <a:ea typeface="Calibri" pitchFamily="34" charset="0"/>
                <a:cs typeface="Times New Roman" pitchFamily="18" charset="0"/>
              </a:rPr>
              <a:t> </a:t>
            </a:r>
            <a:r>
              <a:rPr lang="en-US" sz="2400" b="1" dirty="0" smtClean="0">
                <a:solidFill>
                  <a:srgbClr val="FF0000"/>
                </a:solidFill>
                <a:latin typeface="Times New Roman" pitchFamily="18" charset="0"/>
                <a:ea typeface="Calibri" pitchFamily="34" charset="0"/>
                <a:cs typeface="Times New Roman" pitchFamily="18" charset="0"/>
              </a:rPr>
              <a:t>PH</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rPr>
              <a:t>معينة لكل حامض أميني .</a:t>
            </a:r>
            <a:endParaRPr lang="en-US" sz="2400" dirty="0" smtClean="0">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 y="595491"/>
            <a:ext cx="84582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IQ" sz="2400" b="1" dirty="0" smtClean="0">
                <a:solidFill>
                  <a:srgbClr val="FFC000"/>
                </a:solidFill>
                <a:latin typeface="Times New Roman" pitchFamily="18" charset="0"/>
                <a:ea typeface="Calibri" pitchFamily="34" charset="0"/>
                <a:cs typeface="Times New Roman" pitchFamily="18" charset="0"/>
              </a:rPr>
              <a:t>2.</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hlinkClick r:id="rId2" tooltip="نزع الكربوكسيل (الصفحة غير موجودة)"/>
              </a:rPr>
              <a:t>نزع الكربوكسيل</a:t>
            </a:r>
            <a:r>
              <a:rPr lang="ar-IQ" sz="2400" b="1" dirty="0" smtClean="0">
                <a:latin typeface="Times New Roman" pitchFamily="18" charset="0"/>
                <a:ea typeface="Calibri" pitchFamily="34" charset="0"/>
                <a:cs typeface="Times New Roman" pitchFamily="18" charset="0"/>
              </a:rPr>
              <a:t> :</a:t>
            </a:r>
            <a:endParaRPr lang="en-US" sz="2400" b="1" dirty="0" smtClean="0">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تجرد الحامض الاميني من مجموعة الكاربوكسيل</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2">
                    <a:lumMod val="50000"/>
                  </a:schemeClr>
                </a:solidFill>
                <a:effectLst/>
                <a:latin typeface="Times New Roman" pitchFamily="18" charset="0"/>
                <a:ea typeface="Calibri" pitchFamily="34" charset="0"/>
                <a:cs typeface="Times New Roman" pitchFamily="18" charset="0"/>
              </a:rPr>
              <a:t>Decarboxylation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عند تجريد المجموعة الكاربوكسيلية من الحوامض الأمينية فأنها تتحول إلى الأمينات الأولية وذلك بمساعدة الأنزيمات من نوع</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2">
                    <a:lumMod val="50000"/>
                  </a:schemeClr>
                </a:solidFill>
                <a:effectLst/>
                <a:latin typeface="Times New Roman" pitchFamily="18" charset="0"/>
                <a:ea typeface="Calibri" pitchFamily="34" charset="0"/>
                <a:cs typeface="Times New Roman" pitchFamily="18" charset="0"/>
              </a:rPr>
              <a:t>Decarboxylation</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3.</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tooltip="نزع الأمين"/>
              </a:rPr>
              <a:t>نزع الأمين</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تجريد المجموعة الأمينية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chemeClr val="tx2">
                    <a:lumMod val="50000"/>
                  </a:schemeClr>
                </a:solidFill>
                <a:effectLst/>
                <a:latin typeface="Times New Roman" pitchFamily="18" charset="0"/>
                <a:ea typeface="Calibri" pitchFamily="34" charset="0"/>
                <a:cs typeface="Times New Roman" pitchFamily="18" charset="0"/>
              </a:rPr>
              <a:t>Deamination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عند تجريد الحوامض الأمينية من مجموعة الأمين تتحول إلى حوامض كاربوكسيلية وأمونيا والحوامض الكاربوكسيلية تتمثل في الجسم إلى مركبات تستفاد منها الخلية أما الامونيا فأنها تطرح في البول على شكل يوريا بواسطة دورة تسمى</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4" tooltip="دورة اليوريا"/>
              </a:rPr>
              <a:t>بدورة اليوريا</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والتي تحدث في الكبد وذلك بتخليص الجسم من النتروجين أو من الامونيا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4.</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5" tooltip="نقل الأمين"/>
              </a:rPr>
              <a:t>نقل الأمين</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تفاعل نقل مجموعة الأمين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2">
                    <a:lumMod val="50000"/>
                  </a:schemeClr>
                </a:solidFill>
                <a:effectLst/>
                <a:latin typeface="Times New Roman" pitchFamily="18" charset="0"/>
                <a:ea typeface="Calibri" pitchFamily="34" charset="0"/>
                <a:cs typeface="Times New Roman" pitchFamily="18" charset="0"/>
              </a:rPr>
              <a:t>Transmination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ويتم في هذا التفاعل انتزاع مجموعة الامين بواسطة الاكسدة ونقلها من مركب إلى أخر من المركبات المتفاعلة، يتم هذا التفاعل بمساعدة انزيمات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err="1" smtClean="0">
                <a:ln>
                  <a:noFill/>
                </a:ln>
                <a:solidFill>
                  <a:schemeClr val="tx2">
                    <a:lumMod val="50000"/>
                  </a:schemeClr>
                </a:solidFill>
                <a:effectLst/>
                <a:latin typeface="Times New Roman" pitchFamily="18" charset="0"/>
                <a:ea typeface="Calibri" pitchFamily="34" charset="0"/>
                <a:cs typeface="Times New Roman" pitchFamily="18" charset="0"/>
              </a:rPr>
              <a:t>Transminase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اذ  تتحول الحوامض الأمينية إلى حوامض كيتونية والتي بدروها تتحول إلى مشتقات كاربوهيداتية تستفاد منها الخلية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7478970"/>
          </a:xfrm>
          <a:prstGeom prst="rect">
            <a:avLst/>
          </a:prstGeom>
        </p:spPr>
        <p:txBody>
          <a:bodyPr wrap="square">
            <a:spAutoFit/>
          </a:bodyPr>
          <a:lstStyle/>
          <a:p>
            <a:pPr lvl="0" algn="justLow" rtl="1" eaLnBrk="0" fontAlgn="base" hangingPunct="0">
              <a:spcBef>
                <a:spcPct val="0"/>
              </a:spcBef>
              <a:spcAft>
                <a:spcPct val="0"/>
              </a:spcAft>
            </a:pPr>
            <a:r>
              <a:rPr lang="ar-IQ" sz="2400" b="1" dirty="0" smtClean="0">
                <a:solidFill>
                  <a:srgbClr val="FFC000"/>
                </a:solidFill>
                <a:latin typeface="Times New Roman" pitchFamily="18" charset="0"/>
                <a:ea typeface="Calibri" pitchFamily="34" charset="0"/>
                <a:cs typeface="Times New Roman" pitchFamily="18" charset="0"/>
              </a:rPr>
              <a:t>5. </a:t>
            </a:r>
            <a:r>
              <a:rPr lang="ar-IQ" sz="2400" b="1" dirty="0" smtClean="0">
                <a:latin typeface="Times New Roman" pitchFamily="18" charset="0"/>
                <a:ea typeface="Calibri" pitchFamily="34" charset="0"/>
                <a:cs typeface="Times New Roman" pitchFamily="18" charset="0"/>
                <a:hlinkClick r:id="rId2" tooltip="نترزة (الصفحة غير موجودة)"/>
              </a:rPr>
              <a:t>نترزة</a:t>
            </a:r>
            <a:r>
              <a:rPr lang="ar-IQ" sz="2400" b="1" dirty="0" smtClean="0">
                <a:latin typeface="Times New Roman" pitchFamily="18" charset="0"/>
                <a:ea typeface="Calibri" pitchFamily="34" charset="0"/>
                <a:cs typeface="Times New Roman" pitchFamily="18" charset="0"/>
              </a:rPr>
              <a:t> :</a:t>
            </a:r>
            <a:endParaRPr lang="en-US" sz="2400" dirty="0" smtClean="0">
              <a:latin typeface="Arial" pitchFamily="34" charset="0"/>
              <a:ea typeface="Times New Roman" pitchFamily="18" charset="0"/>
              <a:cs typeface="Arial" pitchFamily="34" charset="0"/>
            </a:endParaRPr>
          </a:p>
          <a:p>
            <a:pPr lvl="0" algn="justLow" rtl="1"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rPr>
              <a:t>التفاعل مع حامض النتروز</a:t>
            </a:r>
            <a:r>
              <a:rPr lang="en-US" sz="2400" b="1" dirty="0" smtClean="0">
                <a:latin typeface="Times New Roman" pitchFamily="18" charset="0"/>
                <a:ea typeface="Calibri" pitchFamily="34" charset="0"/>
                <a:cs typeface="Times New Roman" pitchFamily="18" charset="0"/>
              </a:rPr>
              <a:t> </a:t>
            </a:r>
            <a:r>
              <a:rPr lang="ar-IQ" sz="2400" b="1" dirty="0" smtClean="0">
                <a:latin typeface="Times New Roman" pitchFamily="18" charset="0"/>
                <a:ea typeface="Calibri" pitchFamily="34" charset="0"/>
                <a:cs typeface="Times New Roman" pitchFamily="18" charset="0"/>
              </a:rPr>
              <a:t>يستعمل هذا التفاعل لغرض قياس كمية الحامض الاميني في محلول معين حيث يتفاعل حامض النتروز مع الحامض الاميني محرراً النتروجين الذي يكمل جمعه وحساب حجمه يمكن تصنيف كمية الحامض الاميني .</a:t>
            </a:r>
          </a:p>
          <a:p>
            <a:pPr rtl="1"/>
            <a:r>
              <a:rPr lang="en-US" sz="2400" b="1" dirty="0" smtClean="0">
                <a:solidFill>
                  <a:srgbClr val="FFC000"/>
                </a:solidFill>
                <a:latin typeface="Times New Roman" pitchFamily="18" charset="0"/>
                <a:ea typeface="Calibri" pitchFamily="34" charset="0"/>
                <a:cs typeface="Times New Roman" pitchFamily="18" charset="0"/>
              </a:rPr>
              <a:t> </a:t>
            </a:r>
          </a:p>
          <a:p>
            <a:pPr algn="r" rtl="1"/>
            <a:r>
              <a:rPr lang="ar-IQ" sz="2400" b="1" dirty="0" smtClean="0">
                <a:solidFill>
                  <a:srgbClr val="FFC000"/>
                </a:solidFill>
                <a:latin typeface="Times New Roman" pitchFamily="18" charset="0"/>
                <a:ea typeface="Calibri" pitchFamily="34" charset="0"/>
                <a:cs typeface="Times New Roman" pitchFamily="18" charset="0"/>
              </a:rPr>
              <a:t>6.</a:t>
            </a:r>
            <a:r>
              <a:rPr lang="en-US" sz="2400" b="1" dirty="0" smtClean="0">
                <a:solidFill>
                  <a:srgbClr val="FFC000"/>
                </a:solidFill>
                <a:latin typeface="Times New Roman" pitchFamily="18" charset="0"/>
                <a:ea typeface="Calibri" pitchFamily="34" charset="0"/>
                <a:cs typeface="Times New Roman" pitchFamily="18" charset="0"/>
              </a:rPr>
              <a:t> </a:t>
            </a:r>
            <a:r>
              <a:rPr lang="ar-IQ"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تفاعل   </a:t>
            </a:r>
            <a:r>
              <a:rPr lang="en-US"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a:t>
            </a:r>
            <a:r>
              <a:rPr lang="en-US" sz="2400" b="1" dirty="0" err="1"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Nihydrin</a:t>
            </a:r>
            <a:r>
              <a:rPr lang="en-US"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a:t>
            </a:r>
            <a:r>
              <a:rPr lang="ar-IQ"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a:t>
            </a:r>
            <a:endParaRPr lang="en-US"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endParaRPr>
          </a:p>
          <a:p>
            <a:pPr algn="r" rtl="1"/>
            <a:r>
              <a:rPr lang="en-US" sz="2400" b="1" dirty="0" smtClean="0"/>
              <a:t> </a:t>
            </a:r>
            <a:r>
              <a:rPr lang="en-US" sz="2400" b="1" dirty="0" err="1" smtClean="0"/>
              <a:t>Nihydrin</a:t>
            </a:r>
            <a:r>
              <a:rPr lang="en-US" sz="2400" b="1" dirty="0" smtClean="0"/>
              <a:t> </a:t>
            </a:r>
            <a:r>
              <a:rPr lang="ar-IQ" sz="2400" b="1" dirty="0" smtClean="0"/>
              <a:t>مادة مؤكسدة قوية تتفاعل مع الحوامض الأمينية لتعطي مركب أزرق اللون يعتمد هذا التفاعل على وجود مجموعتي الأمين والكاربوكسيل بشكر حر وهذا التفاعل يكون حساس لكشف عن المركبات قليلة من الحوامض الامينية .</a:t>
            </a:r>
            <a:endParaRPr lang="en-US" sz="2400" dirty="0" smtClean="0"/>
          </a:p>
          <a:p>
            <a:pPr algn="r" rtl="1"/>
            <a:r>
              <a:rPr lang="en-US" sz="2400" b="1" dirty="0" smtClean="0"/>
              <a:t> </a:t>
            </a:r>
            <a:endParaRPr lang="en-US" sz="2400" b="1" dirty="0" smtClean="0">
              <a:solidFill>
                <a:srgbClr val="FFC000"/>
              </a:solidFill>
              <a:latin typeface="Times New Roman" pitchFamily="18" charset="0"/>
              <a:ea typeface="Calibri" pitchFamily="34" charset="0"/>
              <a:cs typeface="Times New Roman" pitchFamily="18" charset="0"/>
            </a:endParaRPr>
          </a:p>
          <a:p>
            <a:pPr algn="r" rtl="1"/>
            <a:r>
              <a:rPr lang="ar-IQ" sz="2400" b="1" dirty="0" smtClean="0">
                <a:solidFill>
                  <a:srgbClr val="FFC000"/>
                </a:solidFill>
                <a:latin typeface="Times New Roman" pitchFamily="18" charset="0"/>
                <a:ea typeface="Calibri" pitchFamily="34" charset="0"/>
                <a:cs typeface="Times New Roman" pitchFamily="18" charset="0"/>
              </a:rPr>
              <a:t>7.</a:t>
            </a:r>
            <a:r>
              <a:rPr lang="ar-IQ"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 تفاعل سانكر  </a:t>
            </a:r>
            <a:r>
              <a:rPr lang="en-US"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 : (Sanger) </a:t>
            </a:r>
            <a:r>
              <a:rPr lang="ar-IQ"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rPr>
              <a:t>  </a:t>
            </a:r>
            <a:endParaRPr lang="en-US" sz="2400" b="1" dirty="0" smtClean="0">
              <a:solidFill>
                <a:srgbClr val="FFC000"/>
              </a:solidFill>
              <a:latin typeface="Times New Roman" pitchFamily="18" charset="0"/>
              <a:ea typeface="Calibri" pitchFamily="34" charset="0"/>
              <a:cs typeface="Times New Roman" pitchFamily="18" charset="0"/>
              <a:hlinkClick r:id="rId3" tooltip="تفاعل سانكر (الصفحة غير موجودة)"/>
            </a:endParaRPr>
          </a:p>
          <a:p>
            <a:pPr algn="just" rtl="1"/>
            <a:r>
              <a:rPr lang="ar-IQ" sz="2400" b="1" dirty="0" smtClean="0"/>
              <a:t>يستعمل هذا التفاعل لتشخيص الحامض الأميني الموجود في بداية السلسلة الببتيدية (النهاية النتروجينية) يستعل كاشف</a:t>
            </a:r>
            <a:r>
              <a:rPr lang="en-US" sz="2400" b="1" dirty="0" smtClean="0"/>
              <a:t> (</a:t>
            </a:r>
            <a:r>
              <a:rPr lang="en-US" sz="2400" b="1" dirty="0" smtClean="0">
                <a:solidFill>
                  <a:schemeClr val="tx2">
                    <a:lumMod val="50000"/>
                  </a:schemeClr>
                </a:solidFill>
              </a:rPr>
              <a:t>D.VFB</a:t>
            </a:r>
            <a:r>
              <a:rPr lang="en-US" sz="2400" b="1" dirty="0" smtClean="0"/>
              <a:t>) </a:t>
            </a:r>
            <a:r>
              <a:rPr lang="en-US" sz="2400" b="1" dirty="0" smtClean="0">
                <a:solidFill>
                  <a:schemeClr val="tx2">
                    <a:lumMod val="50000"/>
                  </a:schemeClr>
                </a:solidFill>
              </a:rPr>
              <a:t>2,4-</a:t>
            </a:r>
            <a:r>
              <a:rPr lang="en-US" sz="2400" b="1" dirty="0" smtClean="0"/>
              <a:t> </a:t>
            </a:r>
            <a:r>
              <a:rPr lang="en-US" sz="2400" b="1" dirty="0" err="1" smtClean="0">
                <a:solidFill>
                  <a:schemeClr val="tx2">
                    <a:lumMod val="50000"/>
                  </a:schemeClr>
                </a:solidFill>
              </a:rPr>
              <a:t>Dinitre</a:t>
            </a:r>
            <a:r>
              <a:rPr lang="en-US" sz="2400" b="1" dirty="0" smtClean="0"/>
              <a:t> </a:t>
            </a:r>
            <a:r>
              <a:rPr lang="en-US" sz="2400" b="1" dirty="0" err="1" smtClean="0">
                <a:solidFill>
                  <a:schemeClr val="tx2">
                    <a:lumMod val="50000"/>
                  </a:schemeClr>
                </a:solidFill>
              </a:rPr>
              <a:t>fluro</a:t>
            </a:r>
            <a:r>
              <a:rPr lang="en-US" sz="2400" b="1" dirty="0" smtClean="0"/>
              <a:t> </a:t>
            </a:r>
            <a:r>
              <a:rPr lang="en-US" sz="2400" b="1" dirty="0" err="1" smtClean="0">
                <a:solidFill>
                  <a:schemeClr val="tx2">
                    <a:lumMod val="50000"/>
                  </a:schemeClr>
                </a:solidFill>
              </a:rPr>
              <a:t>Benzen</a:t>
            </a:r>
            <a:r>
              <a:rPr lang="en-US" sz="2400" b="1" dirty="0" smtClean="0"/>
              <a:t> </a:t>
            </a:r>
            <a:r>
              <a:rPr lang="ar-IQ" sz="2400" b="1" dirty="0" smtClean="0"/>
              <a:t>حيث يتفاعل هذا المركب مع الحامض الأميني الأول في نهاية النتروجينية من السلسلة الببتيدية مكونا مركب أصفر اللون حيث يشخص الحامض الأميني المرتبط به بواسطة</a:t>
            </a:r>
            <a:r>
              <a:rPr lang="en-US" sz="2400" b="1" dirty="0" smtClean="0"/>
              <a:t> </a:t>
            </a:r>
            <a:r>
              <a:rPr lang="en-US" sz="2400" b="1" dirty="0" err="1" smtClean="0">
                <a:solidFill>
                  <a:schemeClr val="tx2">
                    <a:lumMod val="50000"/>
                  </a:schemeClr>
                </a:solidFill>
              </a:rPr>
              <a:t>Chromatogralply</a:t>
            </a:r>
            <a:r>
              <a:rPr lang="en-US" sz="2400" b="1" dirty="0" smtClean="0"/>
              <a:t> </a:t>
            </a:r>
            <a:r>
              <a:rPr lang="ar-IQ" sz="2400" b="1" dirty="0" smtClean="0"/>
              <a:t>في هذا التفاعل تتحرر الأحماض الامينية من السلسلة الببتيدية بشكل حر ويعتبر هذا التفاعل مدمراً للسلسلة الببتيدية وذلك بتحرير الحوامض الأمينية بشكل حر</a:t>
            </a:r>
            <a:r>
              <a:rPr lang="en-US" sz="2400" b="1" dirty="0" smtClean="0"/>
              <a:t>.</a:t>
            </a:r>
            <a:endParaRPr lang="en-US" sz="2400" dirty="0" smtClean="0"/>
          </a:p>
          <a:p>
            <a:pPr algn="just" rtl="1"/>
            <a:endParaRPr lang="en-US" sz="2400" dirty="0" smtClean="0"/>
          </a:p>
          <a:p>
            <a:pPr lvl="0" algn="r" rtl="1" eaLnBrk="0" fontAlgn="base" hangingPunct="0">
              <a:spcBef>
                <a:spcPct val="0"/>
              </a:spcBef>
              <a:spcAft>
                <a:spcPct val="0"/>
              </a:spcAft>
            </a:pPr>
            <a:endParaRPr lang="en-US" sz="2400"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rot="10800000" flipV="1">
            <a:off x="0" y="83302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8.</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tooltip="تفاعل إيدمان (الصفحة غير موجودة)"/>
              </a:rPr>
              <a:t>تفاعل إيدمان</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b="1" dirty="0" smtClean="0">
                <a:latin typeface="Times New Roman" pitchFamily="18" charset="0"/>
                <a:ea typeface="Calibri" pitchFamily="34" charset="0"/>
                <a:cs typeface="Times New Roman" pitchFamily="18" charset="0"/>
                <a:hlinkClick r:id="rId2" tooltip="تفاعل إيدمان (الصفحة غير موجودة)"/>
              </a:rPr>
              <a:t>( </a:t>
            </a:r>
            <a:r>
              <a:rPr lang="en-US" sz="2400" b="1" dirty="0" err="1" smtClean="0">
                <a:latin typeface="Times New Roman" pitchFamily="18" charset="0"/>
                <a:ea typeface="Calibri" pitchFamily="34" charset="0"/>
                <a:cs typeface="Times New Roman" pitchFamily="18" charset="0"/>
                <a:hlinkClick r:id="rId2" tooltip="تفاعل إيدمان (الصفحة غير موجودة)"/>
              </a:rPr>
              <a:t>Edman</a:t>
            </a:r>
            <a:r>
              <a:rPr lang="en-US" sz="2400" b="1" dirty="0" smtClean="0">
                <a:latin typeface="Times New Roman" pitchFamily="18" charset="0"/>
                <a:ea typeface="Calibri" pitchFamily="34" charset="0"/>
                <a:cs typeface="Times New Roman" pitchFamily="18" charset="0"/>
                <a:hlinkClick r:id="rId2" tooltip="تفاعل إيدمان (الصفحة غير موجودة)"/>
              </a:rPr>
              <a:t> reaction)</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يستعمل هذا التفاعل لمعرفة تتابع</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Sequence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في السلسلة الببتيدية ويعتبر هذا التفاعل مهم لأنه يحطم السلسلة الببتيدية ويمكن تكراره مع السلسلة الناتجة لحد عشرين حامض أميني أو أكثر يستعمل في هذا التفاعل الكاشف</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Phenyl</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iso</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B0F0"/>
                </a:solidFill>
                <a:effectLst/>
                <a:latin typeface="Times New Roman" pitchFamily="18" charset="0"/>
                <a:ea typeface="Calibri" pitchFamily="34" charset="0"/>
                <a:cs typeface="Times New Roman" pitchFamily="18" charset="0"/>
              </a:rPr>
              <a:t>thioCyngtac</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IQ" sz="2400" dirty="0" smtClean="0">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الخواص العامة  اللاحماض الامينية</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1.كاربونات ثنائية القطب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2.الحوامض الأمينية مركبات مشابهة للأملاح مثل الأملاح كلها مركبات صلبة</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ذات درجة انصهار عالية لدرجة انها تحترق بصورة عامة قبل تحولها إلى الحالة المنصهرة</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انها مركبات غير ذائبة في المذيبات الغير المستقطبة وتذوب في الماء</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467142"/>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عوائل الاحماض الامينية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Tx/>
              <a:buAutoNum type="arabicPeriod"/>
              <a:tabLst/>
            </a:pPr>
            <a:r>
              <a:rPr kumimoji="0" lang="ar-IQ"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عائلة الكلوتاميت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Glutamate family </a:t>
            </a:r>
            <a:r>
              <a:rPr kumimoji="0" lang="ar-IQ"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ان المادة الاولية لتخليق هذه العائلة هو </a:t>
            </a:r>
            <a:r>
              <a:rPr kumimoji="0" lang="ar-IQ"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الفا-</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كيتوكلوتاريت</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α-</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Ketoglutarate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وتضم هذه العائلة  كل من الحامض الاميني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Glutamine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Proline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Arginine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http://homepages.rpi.edu/~bellos/new_pa3.gif"/>
          <p:cNvPicPr/>
          <p:nvPr/>
        </p:nvPicPr>
        <p:blipFill>
          <a:blip r:embed="rId2" cstate="print"/>
          <a:srcRect l="1422" t="2020" r="2179" b="2626"/>
          <a:stretch>
            <a:fillRect/>
          </a:stretch>
        </p:blipFill>
        <p:spPr bwMode="auto">
          <a:xfrm>
            <a:off x="0" y="2514600"/>
            <a:ext cx="9144000" cy="43434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dc:creator>
  <cp:lastModifiedBy>Sa</cp:lastModifiedBy>
  <cp:revision>1</cp:revision>
  <dcterms:created xsi:type="dcterms:W3CDTF">2006-08-16T00:00:00Z</dcterms:created>
  <dcterms:modified xsi:type="dcterms:W3CDTF">2019-09-24T18:57:03Z</dcterms:modified>
</cp:coreProperties>
</file>